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Bobby Jones Soft" charset="1" panose="00000000000000000000"/>
      <p:regular r:id="rId29"/>
    </p:embeddedFont>
    <p:embeddedFont>
      <p:font typeface="Sniglet" charset="1" panose="04070505030100020000"/>
      <p:regular r:id="rId30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jpeg" Type="http://schemas.openxmlformats.org/officeDocument/2006/relationships/image"/><Relationship Id="rId9" Target="https://youtu.be/Ie1ukZBcvBY" TargetMode="External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60.png" Type="http://schemas.openxmlformats.org/officeDocument/2006/relationships/image"/><Relationship Id="rId19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139491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63741" y="6316673"/>
            <a:ext cx="5308413" cy="3590417"/>
          </a:xfrm>
          <a:custGeom>
            <a:avLst/>
            <a:gdLst/>
            <a:ahLst/>
            <a:cxnLst/>
            <a:rect r="r" b="b" t="t" l="l"/>
            <a:pathLst>
              <a:path h="3590417" w="5308413">
                <a:moveTo>
                  <a:pt x="0" y="0"/>
                </a:moveTo>
                <a:lnTo>
                  <a:pt x="5308413" y="0"/>
                </a:lnTo>
                <a:lnTo>
                  <a:pt x="5308413" y="3590417"/>
                </a:lnTo>
                <a:lnTo>
                  <a:pt x="0" y="3590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8863" y="2904250"/>
            <a:ext cx="15010274" cy="4882835"/>
            <a:chOff x="0" y="0"/>
            <a:chExt cx="20013699" cy="65104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28600"/>
              <a:ext cx="20013699" cy="5547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42"/>
                </a:lnSpc>
              </a:pPr>
              <a:r>
                <a:rPr lang="en-US" sz="13542">
                  <a:solidFill>
                    <a:srgbClr val="FFFFFF"/>
                  </a:solidFill>
                  <a:latin typeface="Bobby Jones Soft"/>
                  <a:ea typeface="Bobby Jones Soft"/>
                  <a:cs typeface="Bobby Jones Soft"/>
                  <a:sym typeface="Bobby Jones Soft"/>
                </a:rPr>
                <a:t>Desliga a Torneira,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221048" y="2885125"/>
              <a:ext cx="13200564" cy="3625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23"/>
                </a:lnSpc>
              </a:pPr>
              <a:r>
                <a:rPr lang="en-US" sz="9323">
                  <a:solidFill>
                    <a:srgbClr val="FFFFFF"/>
                  </a:solidFill>
                  <a:latin typeface="Bobby Jones Soft"/>
                  <a:ea typeface="Bobby Jones Soft"/>
                  <a:cs typeface="Bobby Jones Soft"/>
                  <a:sym typeface="Bobby Jones Soft"/>
                </a:rPr>
                <a:t>Liga a Consciência!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3664278" y="3291487"/>
            <a:ext cx="511803" cy="762850"/>
          </a:xfrm>
          <a:custGeom>
            <a:avLst/>
            <a:gdLst/>
            <a:ahLst/>
            <a:cxnLst/>
            <a:rect r="r" b="b" t="t" l="l"/>
            <a:pathLst>
              <a:path h="762850" w="511803">
                <a:moveTo>
                  <a:pt x="511803" y="0"/>
                </a:moveTo>
                <a:lnTo>
                  <a:pt x="0" y="0"/>
                </a:lnTo>
                <a:lnTo>
                  <a:pt x="0" y="762850"/>
                </a:lnTo>
                <a:lnTo>
                  <a:pt x="511803" y="762850"/>
                </a:lnTo>
                <a:lnTo>
                  <a:pt x="5118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514916" y="492491"/>
            <a:ext cx="5503391" cy="3051880"/>
          </a:xfrm>
          <a:custGeom>
            <a:avLst/>
            <a:gdLst/>
            <a:ahLst/>
            <a:cxnLst/>
            <a:rect r="r" b="b" t="t" l="l"/>
            <a:pathLst>
              <a:path h="3051880" w="5503391">
                <a:moveTo>
                  <a:pt x="5503390" y="0"/>
                </a:moveTo>
                <a:lnTo>
                  <a:pt x="0" y="0"/>
                </a:lnTo>
                <a:lnTo>
                  <a:pt x="0" y="3051881"/>
                </a:lnTo>
                <a:lnTo>
                  <a:pt x="5503390" y="3051881"/>
                </a:lnTo>
                <a:lnTo>
                  <a:pt x="55033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05948" y="3524237"/>
            <a:ext cx="1086378" cy="1619263"/>
          </a:xfrm>
          <a:custGeom>
            <a:avLst/>
            <a:gdLst/>
            <a:ahLst/>
            <a:cxnLst/>
            <a:rect r="r" b="b" t="t" l="l"/>
            <a:pathLst>
              <a:path h="1619263" w="1086378">
                <a:moveTo>
                  <a:pt x="0" y="0"/>
                </a:moveTo>
                <a:lnTo>
                  <a:pt x="1086378" y="0"/>
                </a:lnTo>
                <a:lnTo>
                  <a:pt x="1086378" y="1619263"/>
                </a:lnTo>
                <a:lnTo>
                  <a:pt x="0" y="161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52848" y="7338670"/>
            <a:ext cx="6727969" cy="3168262"/>
          </a:xfrm>
          <a:custGeom>
            <a:avLst/>
            <a:gdLst/>
            <a:ahLst/>
            <a:cxnLst/>
            <a:rect r="r" b="b" t="t" l="l"/>
            <a:pathLst>
              <a:path h="3168262" w="6727969">
                <a:moveTo>
                  <a:pt x="0" y="0"/>
                </a:moveTo>
                <a:lnTo>
                  <a:pt x="6727969" y="0"/>
                </a:lnTo>
                <a:lnTo>
                  <a:pt x="6727969" y="3168262"/>
                </a:lnTo>
                <a:lnTo>
                  <a:pt x="0" y="316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822449" y="810374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90465" y="2273414"/>
            <a:ext cx="795567" cy="1185805"/>
          </a:xfrm>
          <a:custGeom>
            <a:avLst/>
            <a:gdLst/>
            <a:ahLst/>
            <a:cxnLst/>
            <a:rect r="r" b="b" t="t" l="l"/>
            <a:pathLst>
              <a:path h="1185805" w="795567">
                <a:moveTo>
                  <a:pt x="0" y="0"/>
                </a:moveTo>
                <a:lnTo>
                  <a:pt x="795567" y="0"/>
                </a:lnTo>
                <a:lnTo>
                  <a:pt x="795567" y="1185805"/>
                </a:lnTo>
                <a:lnTo>
                  <a:pt x="0" y="11858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11938" y="7306073"/>
            <a:ext cx="7464123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Aula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11938" y="857999"/>
            <a:ext cx="7464123" cy="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SEQUÊNCIA DIDÁTICA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11214"/>
            <a:ext cx="18288000" cy="3566619"/>
            <a:chOff x="0" y="0"/>
            <a:chExt cx="4816593" cy="939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69241" y="8166483"/>
            <a:ext cx="3418902" cy="1609992"/>
          </a:xfrm>
          <a:custGeom>
            <a:avLst/>
            <a:gdLst/>
            <a:ahLst/>
            <a:cxnLst/>
            <a:rect r="r" b="b" t="t" l="l"/>
            <a:pathLst>
              <a:path h="1609992" w="3418902">
                <a:moveTo>
                  <a:pt x="0" y="0"/>
                </a:moveTo>
                <a:lnTo>
                  <a:pt x="3418901" y="0"/>
                </a:lnTo>
                <a:lnTo>
                  <a:pt x="3418901" y="1609992"/>
                </a:lnTo>
                <a:lnTo>
                  <a:pt x="0" y="160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3371164"/>
            <a:ext cx="11973861" cy="361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Segu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ndo um levantamento da Organização das Nações Unidas (ONU), com consumo consciente, uma pessoa consegue atender suas necessidades básicas (como beber, tomar banho, escovar os dentes, lavar as mãos e cozinhar), com 110 litros de água por dia. Porém, no Brasil, em 2019, </a:t>
            </a:r>
            <a:r>
              <a:rPr lang="en-US" sz="30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consumo médio foi de cerca de 153,9 litros 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(SNIS, 2020). 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475336" y="7052478"/>
            <a:ext cx="4279018" cy="2894172"/>
          </a:xfrm>
          <a:custGeom>
            <a:avLst/>
            <a:gdLst/>
            <a:ahLst/>
            <a:cxnLst/>
            <a:rect r="r" b="b" t="t" l="l"/>
            <a:pathLst>
              <a:path h="2894172" w="4279018">
                <a:moveTo>
                  <a:pt x="4279018" y="0"/>
                </a:moveTo>
                <a:lnTo>
                  <a:pt x="0" y="0"/>
                </a:lnTo>
                <a:lnTo>
                  <a:pt x="0" y="2894172"/>
                </a:lnTo>
                <a:lnTo>
                  <a:pt x="4279018" y="2894172"/>
                </a:lnTo>
                <a:lnTo>
                  <a:pt x="42790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3353" y="909490"/>
            <a:ext cx="10941818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Consumo direto de água no brasil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06489" y="2595994"/>
            <a:ext cx="9875023" cy="6156093"/>
          </a:xfrm>
          <a:custGeom>
            <a:avLst/>
            <a:gdLst/>
            <a:ahLst/>
            <a:cxnLst/>
            <a:rect r="r" b="b" t="t" l="l"/>
            <a:pathLst>
              <a:path h="6156093" w="9875023">
                <a:moveTo>
                  <a:pt x="0" y="0"/>
                </a:moveTo>
                <a:lnTo>
                  <a:pt x="9875022" y="0"/>
                </a:lnTo>
                <a:lnTo>
                  <a:pt x="9875022" y="6156093"/>
                </a:lnTo>
                <a:lnTo>
                  <a:pt x="0" y="615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909490"/>
            <a:ext cx="10941818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Consumo Médio por atividade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23965" y="8790187"/>
            <a:ext cx="10941818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Extraído de: IDEC,2009.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3566619"/>
            <a:chOff x="0" y="0"/>
            <a:chExt cx="4816593" cy="939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935445" y="1471462"/>
            <a:ext cx="3816378" cy="3802500"/>
          </a:xfrm>
          <a:custGeom>
            <a:avLst/>
            <a:gdLst/>
            <a:ahLst/>
            <a:cxnLst/>
            <a:rect r="r" b="b" t="t" l="l"/>
            <a:pathLst>
              <a:path h="3802500" w="3816378">
                <a:moveTo>
                  <a:pt x="3816377" y="0"/>
                </a:moveTo>
                <a:lnTo>
                  <a:pt x="0" y="0"/>
                </a:lnTo>
                <a:lnTo>
                  <a:pt x="0" y="3802500"/>
                </a:lnTo>
                <a:lnTo>
                  <a:pt x="3816377" y="3802500"/>
                </a:lnTo>
                <a:lnTo>
                  <a:pt x="38163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96822" y="5524636"/>
            <a:ext cx="8668118" cy="4095686"/>
          </a:xfrm>
          <a:custGeom>
            <a:avLst/>
            <a:gdLst/>
            <a:ahLst/>
            <a:cxnLst/>
            <a:rect r="r" b="b" t="t" l="l"/>
            <a:pathLst>
              <a:path h="4095686" w="8668118">
                <a:moveTo>
                  <a:pt x="0" y="0"/>
                </a:moveTo>
                <a:lnTo>
                  <a:pt x="8668118" y="0"/>
                </a:lnTo>
                <a:lnTo>
                  <a:pt x="8668118" y="4095686"/>
                </a:lnTo>
                <a:lnTo>
                  <a:pt x="0" y="409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92191"/>
            <a:ext cx="11691555" cy="544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6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Um banho de ducha de 15 minutos, com o registro parcialmente aberto, utiliza 135 litros de água em uma casa e 243 litros em um apartamento. No entanto, se o registro for fechado enquanto se ensaboa e o tempo for reduzido para 5 minutos, o consumo diminui para 45 litros em casa e 81 litros em apartamento.</a:t>
            </a:r>
          </a:p>
          <a:p>
            <a:pPr algn="just" marL="0" indent="0" lvl="0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Além disso, </a:t>
            </a:r>
            <a:r>
              <a:rPr lang="en-US" sz="30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63% do consumo de água residencial ocorre no banheiro!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(IDEC, 2009).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353" y="909490"/>
            <a:ext cx="10941818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é bom saber!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62928" y="3317900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1"/>
                </a:lnTo>
                <a:lnTo>
                  <a:pt x="0" y="114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3203600"/>
            <a:ext cx="9957025" cy="483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6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 água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virtual é a quantidade de água exigida no processo de produção de um bem, produto ou serviço, ou seja, aquela que está presente naquilo que está “pronto”, mas não aparece fisicamente.</a:t>
            </a:r>
          </a:p>
          <a:p>
            <a:pPr algn="just" marL="0" indent="0" lvl="0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Nosso consumo de água virtual (que é um consumo indireto de água) é muito maior do que nosso consumo direto de água.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7142" y="3317900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1"/>
                </a:lnTo>
                <a:lnTo>
                  <a:pt x="0" y="114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1356" y="3317900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1"/>
                </a:lnTo>
                <a:lnTo>
                  <a:pt x="0" y="114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25570" y="3317900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1"/>
                </a:lnTo>
                <a:lnTo>
                  <a:pt x="0" y="114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2928" y="4570019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2"/>
                </a:lnTo>
                <a:lnTo>
                  <a:pt x="0" y="114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09508" y="4570019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2"/>
                </a:lnTo>
                <a:lnTo>
                  <a:pt x="0" y="114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71356" y="4570019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2"/>
                </a:lnTo>
                <a:lnTo>
                  <a:pt x="0" y="114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35095" y="4570019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2"/>
                </a:lnTo>
                <a:lnTo>
                  <a:pt x="0" y="114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53403" y="5821756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1"/>
                </a:lnTo>
                <a:lnTo>
                  <a:pt x="0" y="114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99983" y="5821756"/>
            <a:ext cx="768464" cy="1146961"/>
          </a:xfrm>
          <a:custGeom>
            <a:avLst/>
            <a:gdLst/>
            <a:ahLst/>
            <a:cxnLst/>
            <a:rect r="r" b="b" t="t" l="l"/>
            <a:pathLst>
              <a:path h="1146961" w="768464">
                <a:moveTo>
                  <a:pt x="0" y="0"/>
                </a:moveTo>
                <a:lnTo>
                  <a:pt x="768464" y="0"/>
                </a:lnTo>
                <a:lnTo>
                  <a:pt x="768464" y="1146961"/>
                </a:lnTo>
                <a:lnTo>
                  <a:pt x="0" y="114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02312" y="5884339"/>
            <a:ext cx="906553" cy="1188922"/>
          </a:xfrm>
          <a:custGeom>
            <a:avLst/>
            <a:gdLst/>
            <a:ahLst/>
            <a:cxnLst/>
            <a:rect r="r" b="b" t="t" l="l"/>
            <a:pathLst>
              <a:path h="1188922" w="906553">
                <a:moveTo>
                  <a:pt x="0" y="0"/>
                </a:moveTo>
                <a:lnTo>
                  <a:pt x="906552" y="0"/>
                </a:lnTo>
                <a:lnTo>
                  <a:pt x="906552" y="1188922"/>
                </a:lnTo>
                <a:lnTo>
                  <a:pt x="0" y="1188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3353" y="1085850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água virtual - a água que você não vê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256525" y="5884339"/>
            <a:ext cx="906553" cy="1188922"/>
          </a:xfrm>
          <a:custGeom>
            <a:avLst/>
            <a:gdLst/>
            <a:ahLst/>
            <a:cxnLst/>
            <a:rect r="r" b="b" t="t" l="l"/>
            <a:pathLst>
              <a:path h="1188922" w="906553">
                <a:moveTo>
                  <a:pt x="0" y="0"/>
                </a:moveTo>
                <a:lnTo>
                  <a:pt x="906553" y="0"/>
                </a:lnTo>
                <a:lnTo>
                  <a:pt x="906553" y="1188922"/>
                </a:lnTo>
                <a:lnTo>
                  <a:pt x="0" y="1188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017358"/>
            <a:ext cx="18288000" cy="3566619"/>
            <a:chOff x="0" y="0"/>
            <a:chExt cx="4816593" cy="939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2905" y="9017358"/>
            <a:ext cx="3418902" cy="1609992"/>
          </a:xfrm>
          <a:custGeom>
            <a:avLst/>
            <a:gdLst/>
            <a:ahLst/>
            <a:cxnLst/>
            <a:rect r="r" b="b" t="t" l="l"/>
            <a:pathLst>
              <a:path h="1609992" w="3418902">
                <a:moveTo>
                  <a:pt x="0" y="0"/>
                </a:moveTo>
                <a:lnTo>
                  <a:pt x="3418901" y="0"/>
                </a:lnTo>
                <a:lnTo>
                  <a:pt x="3418901" y="1609992"/>
                </a:lnTo>
                <a:lnTo>
                  <a:pt x="0" y="160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042358" y="1028700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4512895" y="0"/>
                </a:moveTo>
                <a:lnTo>
                  <a:pt x="0" y="0"/>
                </a:lnTo>
                <a:lnTo>
                  <a:pt x="0" y="2502605"/>
                </a:lnTo>
                <a:lnTo>
                  <a:pt x="4512895" y="2502605"/>
                </a:lnTo>
                <a:lnTo>
                  <a:pt x="45128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25786" y="3615474"/>
            <a:ext cx="865179" cy="1289563"/>
          </a:xfrm>
          <a:custGeom>
            <a:avLst/>
            <a:gdLst/>
            <a:ahLst/>
            <a:cxnLst/>
            <a:rect r="r" b="b" t="t" l="l"/>
            <a:pathLst>
              <a:path h="1289563" w="865179">
                <a:moveTo>
                  <a:pt x="0" y="0"/>
                </a:moveTo>
                <a:lnTo>
                  <a:pt x="865179" y="0"/>
                </a:lnTo>
                <a:lnTo>
                  <a:pt x="865179" y="1289563"/>
                </a:lnTo>
                <a:lnTo>
                  <a:pt x="0" y="1289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>
            <a:videoFile r:link="rId9"/>
          </p:nvPr>
        </p:nvPicPr>
        <p:blipFill>
          <a:blip r:embed="rId8"/>
          <a:stretch>
            <a:fillRect/>
          </a:stretch>
        </p:blipFill>
        <p:spPr>
          <a:xfrm rot="0">
            <a:off x="853353" y="2276251"/>
            <a:ext cx="11416966" cy="64170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3353" y="9286169"/>
            <a:ext cx="11561527" cy="53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9"/>
              </a:lnSpc>
            </a:pPr>
            <a:r>
              <a:rPr lang="en-US" sz="13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AQUAPATH – WATER FOOTPRINT NETWORK. Water Footprint Network – Aquapath Project. YouTube, vídeo, 1m (aproximado), 2016. Disponível em: https://www.youtube.com/watch?v=Ie1ukZBcvBY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353" y="1085850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água virtual - a água que você não vê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46179" y="347795"/>
            <a:ext cx="14195641" cy="9528824"/>
          </a:xfrm>
          <a:custGeom>
            <a:avLst/>
            <a:gdLst/>
            <a:ahLst/>
            <a:cxnLst/>
            <a:rect r="r" b="b" t="t" l="l"/>
            <a:pathLst>
              <a:path h="9528824" w="14195641">
                <a:moveTo>
                  <a:pt x="0" y="0"/>
                </a:moveTo>
                <a:lnTo>
                  <a:pt x="14195642" y="0"/>
                </a:lnTo>
                <a:lnTo>
                  <a:pt x="14195642" y="9528824"/>
                </a:lnTo>
                <a:lnTo>
                  <a:pt x="0" y="952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88726" y="519782"/>
            <a:ext cx="15370574" cy="9356837"/>
          </a:xfrm>
          <a:custGeom>
            <a:avLst/>
            <a:gdLst/>
            <a:ahLst/>
            <a:cxnLst/>
            <a:rect r="r" b="b" t="t" l="l"/>
            <a:pathLst>
              <a:path h="9356837" w="15370574">
                <a:moveTo>
                  <a:pt x="0" y="0"/>
                </a:moveTo>
                <a:lnTo>
                  <a:pt x="15370574" y="0"/>
                </a:lnTo>
                <a:lnTo>
                  <a:pt x="15370574" y="9356837"/>
                </a:lnTo>
                <a:lnTo>
                  <a:pt x="0" y="935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912567"/>
            <a:ext cx="11973861" cy="60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45"/>
              </a:lnSpc>
            </a:pPr>
            <a:r>
              <a:rPr lang="en-US" sz="32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 pegada</a:t>
            </a:r>
            <a:r>
              <a:rPr lang="en-US" sz="32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hídrica é um indicador do uso da água que considera não apenas o seu uso direto por um consumidor ou produtor, mas, também, seu uso indireto. </a:t>
            </a:r>
          </a:p>
          <a:p>
            <a:pPr algn="just" marL="0" indent="0" lvl="0">
              <a:lnSpc>
                <a:spcPts val="5345"/>
              </a:lnSpc>
            </a:pPr>
            <a:r>
              <a:rPr lang="en-US" sz="32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 pegada hídrica de um produto é o volume de água utilizado para produzi-lo, medida ao longo de toda cadeia produtiva. </a:t>
            </a:r>
          </a:p>
          <a:p>
            <a:pPr algn="just" marL="0" indent="0" lvl="0">
              <a:lnSpc>
                <a:spcPts val="5345"/>
              </a:lnSpc>
            </a:pPr>
          </a:p>
          <a:p>
            <a:pPr algn="just">
              <a:lnSpc>
                <a:spcPts val="5345"/>
              </a:lnSpc>
            </a:pPr>
            <a:r>
              <a:rPr lang="en-US" sz="32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É um indicador do uso total da água doce por uma pessoa, empresa, país ou produto, levando em conta: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71845" y="3318208"/>
            <a:ext cx="3287455" cy="3287455"/>
          </a:xfrm>
          <a:custGeom>
            <a:avLst/>
            <a:gdLst/>
            <a:ahLst/>
            <a:cxnLst/>
            <a:rect r="r" b="b" t="t" l="l"/>
            <a:pathLst>
              <a:path h="3287455" w="3287455">
                <a:moveTo>
                  <a:pt x="0" y="0"/>
                </a:moveTo>
                <a:lnTo>
                  <a:pt x="3287455" y="0"/>
                </a:lnTo>
                <a:lnTo>
                  <a:pt x="3287455" y="3287455"/>
                </a:lnTo>
                <a:lnTo>
                  <a:pt x="0" y="3287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85850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Pegada hídrica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04665"/>
            <a:ext cx="1186831" cy="1677500"/>
          </a:xfrm>
          <a:custGeom>
            <a:avLst/>
            <a:gdLst/>
            <a:ahLst/>
            <a:cxnLst/>
            <a:rect r="r" b="b" t="t" l="l"/>
            <a:pathLst>
              <a:path h="1677500" w="1186831">
                <a:moveTo>
                  <a:pt x="0" y="0"/>
                </a:moveTo>
                <a:lnTo>
                  <a:pt x="1186831" y="0"/>
                </a:lnTo>
                <a:lnTo>
                  <a:pt x="1186831" y="1677500"/>
                </a:lnTo>
                <a:lnTo>
                  <a:pt x="0" y="167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0895" y="2594716"/>
            <a:ext cx="11741614" cy="101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5"/>
              </a:lnSpc>
            </a:pPr>
            <a:r>
              <a:rPr lang="en-US" sz="2571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 pegada hídrica azul de um produto diz respeito ao uso de água azul (superficial e subterrânea) durante sua produção.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4779753"/>
            <a:ext cx="1186831" cy="1677500"/>
          </a:xfrm>
          <a:custGeom>
            <a:avLst/>
            <a:gdLst/>
            <a:ahLst/>
            <a:cxnLst/>
            <a:rect r="r" b="b" t="t" l="l"/>
            <a:pathLst>
              <a:path h="1677500" w="1186831">
                <a:moveTo>
                  <a:pt x="0" y="0"/>
                </a:moveTo>
                <a:lnTo>
                  <a:pt x="1186831" y="0"/>
                </a:lnTo>
                <a:lnTo>
                  <a:pt x="1186831" y="1677500"/>
                </a:lnTo>
                <a:lnTo>
                  <a:pt x="0" y="167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0895" y="5087980"/>
            <a:ext cx="11741614" cy="101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5"/>
              </a:lnSpc>
            </a:pPr>
            <a:r>
              <a:rPr lang="en-US" sz="2571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 pegada hídrica verde refere-se ao consumo de água verde (água de chuva, desde que não escoe).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4080" y="7566041"/>
            <a:ext cx="11798428" cy="1539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5"/>
              </a:lnSpc>
            </a:pPr>
            <a:r>
              <a:rPr lang="en-US" sz="2571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 pegada hídrica cinza está associada à poluição. É a quantidade de água doce necessária para diluir poluentes, considerando concentrações naturais e padrões de qualidade da água.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7427798"/>
            <a:ext cx="1186831" cy="1677500"/>
          </a:xfrm>
          <a:custGeom>
            <a:avLst/>
            <a:gdLst/>
            <a:ahLst/>
            <a:cxnLst/>
            <a:rect r="r" b="b" t="t" l="l"/>
            <a:pathLst>
              <a:path h="1677500" w="1186831">
                <a:moveTo>
                  <a:pt x="0" y="0"/>
                </a:moveTo>
                <a:lnTo>
                  <a:pt x="1186831" y="0"/>
                </a:lnTo>
                <a:lnTo>
                  <a:pt x="1186831" y="1677500"/>
                </a:lnTo>
                <a:lnTo>
                  <a:pt x="0" y="1677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3353" y="1085850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Pegada hídrica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77635" y="2470609"/>
            <a:ext cx="7618743" cy="6468744"/>
          </a:xfrm>
          <a:custGeom>
            <a:avLst/>
            <a:gdLst/>
            <a:ahLst/>
            <a:cxnLst/>
            <a:rect r="r" b="b" t="t" l="l"/>
            <a:pathLst>
              <a:path h="6468744" w="7618743">
                <a:moveTo>
                  <a:pt x="0" y="0"/>
                </a:moveTo>
                <a:lnTo>
                  <a:pt x="7618743" y="0"/>
                </a:lnTo>
                <a:lnTo>
                  <a:pt x="7618743" y="6468745"/>
                </a:lnTo>
                <a:lnTo>
                  <a:pt x="0" y="646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971372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 olho no desperdício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8228" y="8657414"/>
            <a:ext cx="5986930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0"/>
              </a:lnSpc>
            </a:pPr>
            <a:r>
              <a:rPr lang="en-US" sz="15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Fonte: SAAE</a:t>
            </a:r>
            <a:r>
              <a:rPr lang="en-US" sz="15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Cerquilho, [s.d].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3353" y="909490"/>
            <a:ext cx="9955357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Desigualdades  no acesso a água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3353" y="2516188"/>
            <a:ext cx="12818226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0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O consumo diário de água apresenta variações significativas ao redor do mundo. Além da disponibilidade local, a média de consumo está fortemente relacionada ao nível de desenvolvimento do país e à renda das pessoas.</a:t>
            </a:r>
          </a:p>
          <a:p>
            <a:pPr algn="just" marL="0" indent="0" lvl="0">
              <a:lnSpc>
                <a:spcPts val="1950"/>
              </a:lnSpc>
            </a:pPr>
          </a:p>
          <a:p>
            <a:pPr algn="just" marL="0" indent="0" lvl="0">
              <a:lnSpc>
                <a:spcPts val="390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Cada pessoa necessita, no mínimo, de </a:t>
            </a:r>
            <a:r>
              <a:rPr lang="en-US" b="true" sz="3000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 litros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de água diariamente para realizar atividades básicas, como beber, tomar banho, escovar os dentes, lavar as mãos e cozinhar.</a:t>
            </a:r>
          </a:p>
          <a:p>
            <a:pPr algn="just" marL="0" indent="0" lvl="0">
              <a:lnSpc>
                <a:spcPts val="195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Segundo dados da ONU, um europeu, que possui apenas 8% da água doce global, consome, em média, </a:t>
            </a:r>
            <a:r>
              <a:rPr lang="en-US" sz="30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200 litros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de água por dia. Em contraste, um indiano consome apenas </a:t>
            </a:r>
            <a:r>
              <a:rPr lang="en-US" sz="30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 litros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 diariamente.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677008"/>
            <a:ext cx="3418902" cy="1609992"/>
          </a:xfrm>
          <a:custGeom>
            <a:avLst/>
            <a:gdLst/>
            <a:ahLst/>
            <a:cxnLst/>
            <a:rect r="r" b="b" t="t" l="l"/>
            <a:pathLst>
              <a:path h="1609992" w="3418902">
                <a:moveTo>
                  <a:pt x="0" y="0"/>
                </a:moveTo>
                <a:lnTo>
                  <a:pt x="3418902" y="0"/>
                </a:lnTo>
                <a:lnTo>
                  <a:pt x="3418902" y="1609992"/>
                </a:lnTo>
                <a:lnTo>
                  <a:pt x="0" y="160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6409" y="7718943"/>
            <a:ext cx="512891" cy="1763061"/>
          </a:xfrm>
          <a:custGeom>
            <a:avLst/>
            <a:gdLst/>
            <a:ahLst/>
            <a:cxnLst/>
            <a:rect r="r" b="b" t="t" l="l"/>
            <a:pathLst>
              <a:path h="1763061" w="512891">
                <a:moveTo>
                  <a:pt x="0" y="0"/>
                </a:moveTo>
                <a:lnTo>
                  <a:pt x="512891" y="0"/>
                </a:lnTo>
                <a:lnTo>
                  <a:pt x="512891" y="1763061"/>
                </a:lnTo>
                <a:lnTo>
                  <a:pt x="0" y="1763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17801" y="5732177"/>
            <a:ext cx="1929751" cy="3526123"/>
          </a:xfrm>
          <a:custGeom>
            <a:avLst/>
            <a:gdLst/>
            <a:ahLst/>
            <a:cxnLst/>
            <a:rect r="r" b="b" t="t" l="l"/>
            <a:pathLst>
              <a:path h="3526123" w="1929751">
                <a:moveTo>
                  <a:pt x="0" y="0"/>
                </a:moveTo>
                <a:lnTo>
                  <a:pt x="1929750" y="0"/>
                </a:lnTo>
                <a:lnTo>
                  <a:pt x="1929750" y="3526123"/>
                </a:lnTo>
                <a:lnTo>
                  <a:pt x="0" y="3526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75251" y="787142"/>
            <a:ext cx="9089478" cy="9089478"/>
          </a:xfrm>
          <a:custGeom>
            <a:avLst/>
            <a:gdLst/>
            <a:ahLst/>
            <a:cxnLst/>
            <a:rect r="r" b="b" t="t" l="l"/>
            <a:pathLst>
              <a:path h="9089478" w="9089478">
                <a:moveTo>
                  <a:pt x="0" y="0"/>
                </a:moveTo>
                <a:lnTo>
                  <a:pt x="9089477" y="0"/>
                </a:lnTo>
                <a:lnTo>
                  <a:pt x="9089477" y="9089477"/>
                </a:lnTo>
                <a:lnTo>
                  <a:pt x="0" y="908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971372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 olho no desperdício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3084463" y="6630551"/>
            <a:ext cx="5986930" cy="29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1"/>
              </a:lnSpc>
            </a:pPr>
            <a:r>
              <a:rPr lang="en-US" sz="15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Fonte: </a:t>
            </a:r>
            <a:r>
              <a:rPr lang="en-US" sz="1599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Agência Brasil – EBC, 2015.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0542">
            <a:off x="15068312" y="156845"/>
            <a:ext cx="3899085" cy="4621760"/>
          </a:xfrm>
          <a:custGeom>
            <a:avLst/>
            <a:gdLst/>
            <a:ahLst/>
            <a:cxnLst/>
            <a:rect r="r" b="b" t="t" l="l"/>
            <a:pathLst>
              <a:path h="4621760" w="3899085">
                <a:moveTo>
                  <a:pt x="0" y="0"/>
                </a:moveTo>
                <a:lnTo>
                  <a:pt x="3899085" y="0"/>
                </a:lnTo>
                <a:lnTo>
                  <a:pt x="3899085" y="4621760"/>
                </a:lnTo>
                <a:lnTo>
                  <a:pt x="0" y="462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17924" y="3959818"/>
            <a:ext cx="4526678" cy="5115652"/>
            <a:chOff x="0" y="0"/>
            <a:chExt cx="246424" cy="2784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424" cy="278487"/>
            </a:xfrm>
            <a:custGeom>
              <a:avLst/>
              <a:gdLst/>
              <a:ahLst/>
              <a:cxnLst/>
              <a:rect r="r" b="b" t="t" l="l"/>
              <a:pathLst>
                <a:path h="278487" w="246424">
                  <a:moveTo>
                    <a:pt x="44467" y="0"/>
                  </a:moveTo>
                  <a:lnTo>
                    <a:pt x="201957" y="0"/>
                  </a:lnTo>
                  <a:cubicBezTo>
                    <a:pt x="213750" y="0"/>
                    <a:pt x="225061" y="4685"/>
                    <a:pt x="233400" y="13024"/>
                  </a:cubicBezTo>
                  <a:cubicBezTo>
                    <a:pt x="241739" y="21363"/>
                    <a:pt x="246424" y="32674"/>
                    <a:pt x="246424" y="44467"/>
                  </a:cubicBezTo>
                  <a:lnTo>
                    <a:pt x="246424" y="234020"/>
                  </a:lnTo>
                  <a:cubicBezTo>
                    <a:pt x="246424" y="258578"/>
                    <a:pt x="226516" y="278487"/>
                    <a:pt x="201957" y="278487"/>
                  </a:cubicBezTo>
                  <a:lnTo>
                    <a:pt x="44467" y="278487"/>
                  </a:lnTo>
                  <a:cubicBezTo>
                    <a:pt x="19909" y="278487"/>
                    <a:pt x="0" y="258578"/>
                    <a:pt x="0" y="234020"/>
                  </a:cubicBezTo>
                  <a:lnTo>
                    <a:pt x="0" y="44467"/>
                  </a:lnTo>
                  <a:cubicBezTo>
                    <a:pt x="0" y="19909"/>
                    <a:pt x="19909" y="0"/>
                    <a:pt x="4446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424" cy="31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78570" y="3959818"/>
            <a:ext cx="4526678" cy="5115652"/>
            <a:chOff x="0" y="0"/>
            <a:chExt cx="246424" cy="278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6424" cy="278487"/>
            </a:xfrm>
            <a:custGeom>
              <a:avLst/>
              <a:gdLst/>
              <a:ahLst/>
              <a:cxnLst/>
              <a:rect r="r" b="b" t="t" l="l"/>
              <a:pathLst>
                <a:path h="278487" w="246424">
                  <a:moveTo>
                    <a:pt x="44467" y="0"/>
                  </a:moveTo>
                  <a:lnTo>
                    <a:pt x="201957" y="0"/>
                  </a:lnTo>
                  <a:cubicBezTo>
                    <a:pt x="213750" y="0"/>
                    <a:pt x="225061" y="4685"/>
                    <a:pt x="233400" y="13024"/>
                  </a:cubicBezTo>
                  <a:cubicBezTo>
                    <a:pt x="241739" y="21363"/>
                    <a:pt x="246424" y="32674"/>
                    <a:pt x="246424" y="44467"/>
                  </a:cubicBezTo>
                  <a:lnTo>
                    <a:pt x="246424" y="234020"/>
                  </a:lnTo>
                  <a:cubicBezTo>
                    <a:pt x="246424" y="258578"/>
                    <a:pt x="226516" y="278487"/>
                    <a:pt x="201957" y="278487"/>
                  </a:cubicBezTo>
                  <a:lnTo>
                    <a:pt x="44467" y="278487"/>
                  </a:lnTo>
                  <a:cubicBezTo>
                    <a:pt x="19909" y="278487"/>
                    <a:pt x="0" y="258578"/>
                    <a:pt x="0" y="234020"/>
                  </a:cubicBezTo>
                  <a:lnTo>
                    <a:pt x="0" y="44467"/>
                  </a:lnTo>
                  <a:cubicBezTo>
                    <a:pt x="0" y="19909"/>
                    <a:pt x="19909" y="0"/>
                    <a:pt x="4446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6424" cy="31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43398" y="3959818"/>
            <a:ext cx="4526678" cy="5115652"/>
            <a:chOff x="0" y="0"/>
            <a:chExt cx="246424" cy="2784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6424" cy="278487"/>
            </a:xfrm>
            <a:custGeom>
              <a:avLst/>
              <a:gdLst/>
              <a:ahLst/>
              <a:cxnLst/>
              <a:rect r="r" b="b" t="t" l="l"/>
              <a:pathLst>
                <a:path h="278487" w="246424">
                  <a:moveTo>
                    <a:pt x="44467" y="0"/>
                  </a:moveTo>
                  <a:lnTo>
                    <a:pt x="201957" y="0"/>
                  </a:lnTo>
                  <a:cubicBezTo>
                    <a:pt x="213750" y="0"/>
                    <a:pt x="225061" y="4685"/>
                    <a:pt x="233400" y="13024"/>
                  </a:cubicBezTo>
                  <a:cubicBezTo>
                    <a:pt x="241739" y="21363"/>
                    <a:pt x="246424" y="32674"/>
                    <a:pt x="246424" y="44467"/>
                  </a:cubicBezTo>
                  <a:lnTo>
                    <a:pt x="246424" y="234020"/>
                  </a:lnTo>
                  <a:cubicBezTo>
                    <a:pt x="246424" y="258578"/>
                    <a:pt x="226516" y="278487"/>
                    <a:pt x="201957" y="278487"/>
                  </a:cubicBezTo>
                  <a:lnTo>
                    <a:pt x="44467" y="278487"/>
                  </a:lnTo>
                  <a:cubicBezTo>
                    <a:pt x="19909" y="278487"/>
                    <a:pt x="0" y="258578"/>
                    <a:pt x="0" y="234020"/>
                  </a:cubicBezTo>
                  <a:lnTo>
                    <a:pt x="0" y="44467"/>
                  </a:lnTo>
                  <a:cubicBezTo>
                    <a:pt x="0" y="19909"/>
                    <a:pt x="19909" y="0"/>
                    <a:pt x="4446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6424" cy="31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5937" y="4360104"/>
            <a:ext cx="2470653" cy="2256102"/>
          </a:xfrm>
          <a:custGeom>
            <a:avLst/>
            <a:gdLst/>
            <a:ahLst/>
            <a:cxnLst/>
            <a:rect r="r" b="b" t="t" l="l"/>
            <a:pathLst>
              <a:path h="2256102" w="2470653">
                <a:moveTo>
                  <a:pt x="0" y="0"/>
                </a:moveTo>
                <a:lnTo>
                  <a:pt x="2470653" y="0"/>
                </a:lnTo>
                <a:lnTo>
                  <a:pt x="2470653" y="2256102"/>
                </a:lnTo>
                <a:lnTo>
                  <a:pt x="0" y="225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986" t="-34041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30061" y="7751285"/>
            <a:ext cx="4093126" cy="3014029"/>
          </a:xfrm>
          <a:custGeom>
            <a:avLst/>
            <a:gdLst/>
            <a:ahLst/>
            <a:cxnLst/>
            <a:rect r="r" b="b" t="t" l="l"/>
            <a:pathLst>
              <a:path h="3014029" w="4093126">
                <a:moveTo>
                  <a:pt x="0" y="0"/>
                </a:moveTo>
                <a:lnTo>
                  <a:pt x="4093126" y="0"/>
                </a:lnTo>
                <a:lnTo>
                  <a:pt x="4093126" y="3014030"/>
                </a:lnTo>
                <a:lnTo>
                  <a:pt x="0" y="3014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62586" y="6134308"/>
            <a:ext cx="2033886" cy="4404083"/>
          </a:xfrm>
          <a:custGeom>
            <a:avLst/>
            <a:gdLst/>
            <a:ahLst/>
            <a:cxnLst/>
            <a:rect r="r" b="b" t="t" l="l"/>
            <a:pathLst>
              <a:path h="4404083" w="2033886">
                <a:moveTo>
                  <a:pt x="0" y="0"/>
                </a:moveTo>
                <a:lnTo>
                  <a:pt x="2033886" y="0"/>
                </a:lnTo>
                <a:lnTo>
                  <a:pt x="2033886" y="4404084"/>
                </a:lnTo>
                <a:lnTo>
                  <a:pt x="0" y="4404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924981">
            <a:off x="1371267" y="705476"/>
            <a:ext cx="1284452" cy="4415305"/>
          </a:xfrm>
          <a:custGeom>
            <a:avLst/>
            <a:gdLst/>
            <a:ahLst/>
            <a:cxnLst/>
            <a:rect r="r" b="b" t="t" l="l"/>
            <a:pathLst>
              <a:path h="4415305" w="1284452">
                <a:moveTo>
                  <a:pt x="0" y="0"/>
                </a:moveTo>
                <a:lnTo>
                  <a:pt x="1284452" y="0"/>
                </a:lnTo>
                <a:lnTo>
                  <a:pt x="1284452" y="4415305"/>
                </a:lnTo>
                <a:lnTo>
                  <a:pt x="0" y="44153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3087" y="558959"/>
            <a:ext cx="810868" cy="1208611"/>
          </a:xfrm>
          <a:custGeom>
            <a:avLst/>
            <a:gdLst/>
            <a:ahLst/>
            <a:cxnLst/>
            <a:rect r="r" b="b" t="t" l="l"/>
            <a:pathLst>
              <a:path h="1208611" w="810868">
                <a:moveTo>
                  <a:pt x="0" y="0"/>
                </a:moveTo>
                <a:lnTo>
                  <a:pt x="810868" y="0"/>
                </a:lnTo>
                <a:lnTo>
                  <a:pt x="810868" y="1208611"/>
                </a:lnTo>
                <a:lnTo>
                  <a:pt x="0" y="12086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62097" y="7043916"/>
            <a:ext cx="142574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35977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Reduza: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6773" y="7585033"/>
            <a:ext cx="298974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Desligue a torneira enquanto escova os dentes ou lava a louça.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29035" y="7043916"/>
            <a:ext cx="142574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35977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Reuse: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4735" y="7585033"/>
            <a:ext cx="3514348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Utilize a água da lavadora para limpar quintais e garagens.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93863" y="6969999"/>
            <a:ext cx="142574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35977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Recicle: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49563" y="7585033"/>
            <a:ext cx="3514348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Pratique a coleta seletiva do lixo para reduzir a poluição nos rios, lagos e águas subterrâneas.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19474" y="2305415"/>
            <a:ext cx="11849051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Se souber usar, não vai faltar!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84695" y="1429750"/>
            <a:ext cx="671861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C4EC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água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960071" y="4432815"/>
            <a:ext cx="2089579" cy="2394309"/>
          </a:xfrm>
          <a:custGeom>
            <a:avLst/>
            <a:gdLst/>
            <a:ahLst/>
            <a:cxnLst/>
            <a:rect r="r" b="b" t="t" l="l"/>
            <a:pathLst>
              <a:path h="2394309" w="2089579">
                <a:moveTo>
                  <a:pt x="0" y="0"/>
                </a:moveTo>
                <a:lnTo>
                  <a:pt x="2089579" y="0"/>
                </a:lnTo>
                <a:lnTo>
                  <a:pt x="2089579" y="2394309"/>
                </a:lnTo>
                <a:lnTo>
                  <a:pt x="0" y="23943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28785" y="4528065"/>
            <a:ext cx="1079977" cy="1973379"/>
          </a:xfrm>
          <a:custGeom>
            <a:avLst/>
            <a:gdLst/>
            <a:ahLst/>
            <a:cxnLst/>
            <a:rect r="r" b="b" t="t" l="l"/>
            <a:pathLst>
              <a:path h="1973379" w="1079977">
                <a:moveTo>
                  <a:pt x="0" y="0"/>
                </a:moveTo>
                <a:lnTo>
                  <a:pt x="1079977" y="0"/>
                </a:lnTo>
                <a:lnTo>
                  <a:pt x="1079977" y="1973379"/>
                </a:lnTo>
                <a:lnTo>
                  <a:pt x="0" y="19733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08762" y="5116883"/>
            <a:ext cx="435203" cy="1496011"/>
          </a:xfrm>
          <a:custGeom>
            <a:avLst/>
            <a:gdLst/>
            <a:ahLst/>
            <a:cxnLst/>
            <a:rect r="r" b="b" t="t" l="l"/>
            <a:pathLst>
              <a:path h="1496011" w="435203">
                <a:moveTo>
                  <a:pt x="0" y="0"/>
                </a:moveTo>
                <a:lnTo>
                  <a:pt x="435203" y="0"/>
                </a:lnTo>
                <a:lnTo>
                  <a:pt x="435203" y="1496011"/>
                </a:lnTo>
                <a:lnTo>
                  <a:pt x="0" y="1496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85309"/>
            <a:ext cx="18288000" cy="2240519"/>
            <a:chOff x="0" y="0"/>
            <a:chExt cx="4816593" cy="590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90096"/>
            </a:xfrm>
            <a:custGeom>
              <a:avLst/>
              <a:gdLst/>
              <a:ahLst/>
              <a:cxnLst/>
              <a:rect r="r" b="b" t="t" l="l"/>
              <a:pathLst>
                <a:path h="5900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90096"/>
                  </a:lnTo>
                  <a:lnTo>
                    <a:pt x="0" y="590096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28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227466" y="347955"/>
            <a:ext cx="3191076" cy="1769597"/>
          </a:xfrm>
          <a:custGeom>
            <a:avLst/>
            <a:gdLst/>
            <a:ahLst/>
            <a:cxnLst/>
            <a:rect r="r" b="b" t="t" l="l"/>
            <a:pathLst>
              <a:path h="1769597" w="3191076">
                <a:moveTo>
                  <a:pt x="3191076" y="0"/>
                </a:moveTo>
                <a:lnTo>
                  <a:pt x="0" y="0"/>
                </a:lnTo>
                <a:lnTo>
                  <a:pt x="0" y="1769597"/>
                </a:lnTo>
                <a:lnTo>
                  <a:pt x="3191076" y="1769597"/>
                </a:lnTo>
                <a:lnTo>
                  <a:pt x="31910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53825"/>
            <a:ext cx="14454009" cy="824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IBGE – Instituto Brasileiro de Geografia e Estatística; Agência Nacional de Águas e Saneamento Básico (ANA). Contas Econômicas Ambientais da Água: Brasil 2018‑2020. Informativo. Brasília: IBGE, 2023. 84 p. Disponível em:&lt;https://agenciadenoticias.ibge.gov.br/media/com_mediaibge/arquivos/8531d9226a1c510198ad07b13a97fc77.pdf&gt;.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Agência Nacional de Águas e Saneamento Básico (Brasil). Manual de Usos Consuntivos da Água no Brasil / Agência Nacional de Águas e Saneamento Básico. – 2. ed. – Brasília: ANA, 2024. Disponível em: &lt;https://www.snirh.gov.br/portal/snirh/centrais-de-conteudos/central-de-publicacoes/ana_manual_de_usos_consuntivos_da_agua_no_brasil.pdf&gt;.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Brasil. Ministério do Desenvolvimento Regional. Secretaria Nacional de Saneamento. (2020). Diagnóstico dos serviços de água e esgotos – 2019 (25ª ed., republicação em 31 de março de 2021). Brasília: SNS/MDR. Disponível em: &lt;https://www.gov.br/mdr/pt-br/assuntos/saneamento/snis/diagnosticos-anteriores-do-snis/agua-e-esgotos-1/2019/2-Diagnstico_SNIS_AE_2019_Republicacao_31032021.pdf&gt;.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SAAE Cerquilho (Serviço Autônomo de Água e Esgoto de Cerquilho-SP). Economia de água. Cerquilho‑SP: SAAE Cerquilho, [s.d]. Disponível em: &lt;https://www.saaec.com.br/agua/economia/&gt;.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Agência Brasil – EBC. Dinamarca reduziu consumo per capita de água em 35% nos últimos 20 anos. Agência Brasil – EBC, 20 mar. 2015. Disponível em: &lt;https://agenciabrasil.ebc.com.br/geral/noticia/2015-03/dinamarca-reduziu-consumo-capita-de-agua-em-35-nos-ultimos-20-anos#:~:text=At%C3%A9%20a%20d%C3%A9cada%20de%2080,3%20litros%20per%20capita/dia.&gt;.</a:t>
            </a:r>
          </a:p>
          <a:p>
            <a:pPr algn="just">
              <a:lnSpc>
                <a:spcPts val="24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0880"/>
            <a:ext cx="7616222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REFERÊNCIAS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85309"/>
            <a:ext cx="18288000" cy="2240519"/>
            <a:chOff x="0" y="0"/>
            <a:chExt cx="4816593" cy="590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90096"/>
            </a:xfrm>
            <a:custGeom>
              <a:avLst/>
              <a:gdLst/>
              <a:ahLst/>
              <a:cxnLst/>
              <a:rect r="r" b="b" t="t" l="l"/>
              <a:pathLst>
                <a:path h="5900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90096"/>
                  </a:lnTo>
                  <a:lnTo>
                    <a:pt x="0" y="590096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28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227466" y="347955"/>
            <a:ext cx="3191076" cy="1769597"/>
          </a:xfrm>
          <a:custGeom>
            <a:avLst/>
            <a:gdLst/>
            <a:ahLst/>
            <a:cxnLst/>
            <a:rect r="r" b="b" t="t" l="l"/>
            <a:pathLst>
              <a:path h="1769597" w="3191076">
                <a:moveTo>
                  <a:pt x="3191076" y="0"/>
                </a:moveTo>
                <a:lnTo>
                  <a:pt x="0" y="0"/>
                </a:lnTo>
                <a:lnTo>
                  <a:pt x="0" y="1769597"/>
                </a:lnTo>
                <a:lnTo>
                  <a:pt x="3191076" y="1769597"/>
                </a:lnTo>
                <a:lnTo>
                  <a:pt x="31910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53825"/>
            <a:ext cx="14454009" cy="732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PROGRAMA DAS NAÇÕES UNIDAS PARA O DESENVOLVIMENTO (PNUD). Relatório de Desenvolvimento Humano 2006: Além da escassez – poder, pobreza e a crise global da água (Resumo em português). Nova York: PNUD, 2006. Disponível em: &lt;https://hdr.undp.org/system/files/documents/2006-hdr-portuguese-summary.2006-hdr-portuguese-summary. &gt;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INSTITUTO BRASILEIRO DE DEFESA DO CONSUMIDOR (Idec). Líquido que vale vidas. Revista do Idec, edição 131, seção Meio Ambiente, p. 32–35, abr. 2009. Disponível em:&lt; https://www.idec.org.br/uploads/revistas_materias/pdfs/2009-04-ed131-meioambiente.pdf. &gt;.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HOEKSTRA, Arjen Y.; CHAPAGAIN, Ashok K.; ALDAYA, Maite M.; MEKONNEN, Mesfin M. The Water Footprint Assessment Manual: Setting the Global Standard. Versão em português. Londres: Earthscan/Routledge; Water Footprint Network, 2011. Disponível em: https://www.waterfootprint.org/resources/TheWaterFootprintAssessmentManual_Portuguese.pdf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DUARTE, André Augusto Azevedo Montenegro. Avaliação Econômica da Água. Belém: IBAPE Nacional, fev. 2020. Disponível em: https://biblioteca.ibape-nacional.com.br/wp-content/uploads/2020/02/Avalia%C3%A7%C3%A3o-Econ%C3%B4mica-de-%C3%81gua-Andr%C3%A9-Montenegro-Duarte.pdf. 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SESC Rio (Serviço Social do Comércio – Rio de Janeiro). Pegada Hídrica: a água virtual que consumimos e não vemos. Cartilha digital. Rio de Janeiro: SESC Rio, mar. 2021. Disponível em: https://www.sescrio.org.br/wp-content/uploads/2021/03/Pegada-H%C3%ADdrica.pdf.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0880"/>
            <a:ext cx="7616222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REFERÊNCIAS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80542"/>
            <a:ext cx="14453976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30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“As torneiras que pingam nos países ricos desperdiçam mais água da que está disponível diariamente a mais de 1,1 bilhão de pessoas” (ONU, 2006).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8677008"/>
            <a:ext cx="3418902" cy="1609992"/>
          </a:xfrm>
          <a:custGeom>
            <a:avLst/>
            <a:gdLst/>
            <a:ahLst/>
            <a:cxnLst/>
            <a:rect r="r" b="b" t="t" l="l"/>
            <a:pathLst>
              <a:path h="1609992" w="3418902">
                <a:moveTo>
                  <a:pt x="0" y="0"/>
                </a:moveTo>
                <a:lnTo>
                  <a:pt x="3418902" y="0"/>
                </a:lnTo>
                <a:lnTo>
                  <a:pt x="3418902" y="1609992"/>
                </a:lnTo>
                <a:lnTo>
                  <a:pt x="0" y="160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95624" y="8231869"/>
            <a:ext cx="363676" cy="1250135"/>
          </a:xfrm>
          <a:custGeom>
            <a:avLst/>
            <a:gdLst/>
            <a:ahLst/>
            <a:cxnLst/>
            <a:rect r="r" b="b" t="t" l="l"/>
            <a:pathLst>
              <a:path h="1250135" w="363676">
                <a:moveTo>
                  <a:pt x="0" y="0"/>
                </a:moveTo>
                <a:lnTo>
                  <a:pt x="363676" y="0"/>
                </a:lnTo>
                <a:lnTo>
                  <a:pt x="363676" y="1250135"/>
                </a:lnTo>
                <a:lnTo>
                  <a:pt x="0" y="125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15384" y="6823113"/>
            <a:ext cx="1368329" cy="2500269"/>
          </a:xfrm>
          <a:custGeom>
            <a:avLst/>
            <a:gdLst/>
            <a:ahLst/>
            <a:cxnLst/>
            <a:rect r="r" b="b" t="t" l="l"/>
            <a:pathLst>
              <a:path h="2500269" w="1368329">
                <a:moveTo>
                  <a:pt x="0" y="0"/>
                </a:moveTo>
                <a:lnTo>
                  <a:pt x="1368329" y="0"/>
                </a:lnTo>
                <a:lnTo>
                  <a:pt x="1368329" y="2500269"/>
                </a:lnTo>
                <a:lnTo>
                  <a:pt x="0" y="2500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159351"/>
            <a:ext cx="12818226" cy="300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0"/>
              </a:lnSpc>
            </a:pP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000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nquanto 1,1 bilhão de pessoas sem acesso a água potável usam apenas 5 litros de água diariamente, europeus consomem mais de 200 litros e americanos mais de 400 litros por dia. Um único banho de um americano utiliza mais água do que a disponível para milhões de pessoas que vivem em áreas carentes.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353" y="909490"/>
            <a:ext cx="9283229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Desigualdades  no acesso a água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45053" y="852340"/>
            <a:ext cx="13523968" cy="8996710"/>
          </a:xfrm>
          <a:custGeom>
            <a:avLst/>
            <a:gdLst/>
            <a:ahLst/>
            <a:cxnLst/>
            <a:rect r="r" b="b" t="t" l="l"/>
            <a:pathLst>
              <a:path h="8996710" w="13523968">
                <a:moveTo>
                  <a:pt x="0" y="0"/>
                </a:moveTo>
                <a:lnTo>
                  <a:pt x="13523969" y="0"/>
                </a:lnTo>
                <a:lnTo>
                  <a:pt x="13523969" y="8996710"/>
                </a:lnTo>
                <a:lnTo>
                  <a:pt x="0" y="8996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9" t="0" r="-1977" b="-16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909490"/>
            <a:ext cx="6034610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Usos da água no brasil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3353" y="789304"/>
            <a:ext cx="16405947" cy="9087316"/>
          </a:xfrm>
          <a:custGeom>
            <a:avLst/>
            <a:gdLst/>
            <a:ahLst/>
            <a:cxnLst/>
            <a:rect r="r" b="b" t="t" l="l"/>
            <a:pathLst>
              <a:path h="9087316" w="16405947">
                <a:moveTo>
                  <a:pt x="0" y="0"/>
                </a:moveTo>
                <a:lnTo>
                  <a:pt x="16405947" y="0"/>
                </a:lnTo>
                <a:lnTo>
                  <a:pt x="16405947" y="9087315"/>
                </a:lnTo>
                <a:lnTo>
                  <a:pt x="0" y="9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9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909490"/>
            <a:ext cx="6034610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Usos da água no brasil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3353" y="909490"/>
            <a:ext cx="6034610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Usos da água no brasil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186887" y="852340"/>
            <a:ext cx="4655246" cy="2606568"/>
          </a:xfrm>
          <a:custGeom>
            <a:avLst/>
            <a:gdLst/>
            <a:ahLst/>
            <a:cxnLst/>
            <a:rect r="r" b="b" t="t" l="l"/>
            <a:pathLst>
              <a:path h="2606568" w="4655246">
                <a:moveTo>
                  <a:pt x="0" y="0"/>
                </a:moveTo>
                <a:lnTo>
                  <a:pt x="4655246" y="0"/>
                </a:lnTo>
                <a:lnTo>
                  <a:pt x="4655246" y="2606569"/>
                </a:lnTo>
                <a:lnTo>
                  <a:pt x="0" y="260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64" t="-32761" r="0" b="-3362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353" y="1807685"/>
            <a:ext cx="6034610" cy="44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3424">
                <a:solidFill>
                  <a:srgbClr val="0097B2"/>
                </a:solidFill>
                <a:latin typeface="Canva Sans"/>
                <a:ea typeface="Canva Sans"/>
                <a:cs typeface="Canva Sans"/>
                <a:sym typeface="Canva Sans"/>
              </a:rPr>
              <a:t>Dentre os setores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544582"/>
            <a:ext cx="5879845" cy="3633808"/>
          </a:xfrm>
          <a:custGeom>
            <a:avLst/>
            <a:gdLst/>
            <a:ahLst/>
            <a:cxnLst/>
            <a:rect r="r" b="b" t="t" l="l"/>
            <a:pathLst>
              <a:path h="3633808" w="5879845">
                <a:moveTo>
                  <a:pt x="0" y="0"/>
                </a:moveTo>
                <a:lnTo>
                  <a:pt x="5879845" y="0"/>
                </a:lnTo>
                <a:lnTo>
                  <a:pt x="5879845" y="3633808"/>
                </a:lnTo>
                <a:lnTo>
                  <a:pt x="0" y="363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7005" r="0" b="-486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6887" y="7112276"/>
            <a:ext cx="4655246" cy="2606568"/>
          </a:xfrm>
          <a:custGeom>
            <a:avLst/>
            <a:gdLst/>
            <a:ahLst/>
            <a:cxnLst/>
            <a:rect r="r" b="b" t="t" l="l"/>
            <a:pathLst>
              <a:path h="2606568" w="4655246">
                <a:moveTo>
                  <a:pt x="0" y="0"/>
                </a:moveTo>
                <a:lnTo>
                  <a:pt x="4655246" y="0"/>
                </a:lnTo>
                <a:lnTo>
                  <a:pt x="4655246" y="2606569"/>
                </a:lnTo>
                <a:lnTo>
                  <a:pt x="0" y="260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64" t="-134784" r="0" b="-2341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25243" y="4058202"/>
            <a:ext cx="4378534" cy="2606568"/>
          </a:xfrm>
          <a:custGeom>
            <a:avLst/>
            <a:gdLst/>
            <a:ahLst/>
            <a:cxnLst/>
            <a:rect r="r" b="b" t="t" l="l"/>
            <a:pathLst>
              <a:path h="2606568" w="4378534">
                <a:moveTo>
                  <a:pt x="0" y="0"/>
                </a:moveTo>
                <a:lnTo>
                  <a:pt x="4378534" y="0"/>
                </a:lnTo>
                <a:lnTo>
                  <a:pt x="4378534" y="2606568"/>
                </a:lnTo>
                <a:lnTo>
                  <a:pt x="0" y="260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75" t="-234652" r="-6319" b="-13431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4247" y="1985812"/>
            <a:ext cx="11599505" cy="7825063"/>
          </a:xfrm>
          <a:custGeom>
            <a:avLst/>
            <a:gdLst/>
            <a:ahLst/>
            <a:cxnLst/>
            <a:rect r="r" b="b" t="t" l="l"/>
            <a:pathLst>
              <a:path h="7825063" w="11599505">
                <a:moveTo>
                  <a:pt x="0" y="0"/>
                </a:moveTo>
                <a:lnTo>
                  <a:pt x="11599506" y="0"/>
                </a:lnTo>
                <a:lnTo>
                  <a:pt x="11599506" y="7825063"/>
                </a:lnTo>
                <a:lnTo>
                  <a:pt x="0" y="782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3353" y="909490"/>
            <a:ext cx="8704452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Consumo direto de água no brasil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7631" y="1985812"/>
            <a:ext cx="11512738" cy="7785489"/>
          </a:xfrm>
          <a:custGeom>
            <a:avLst/>
            <a:gdLst/>
            <a:ahLst/>
            <a:cxnLst/>
            <a:rect r="r" b="b" t="t" l="l"/>
            <a:pathLst>
              <a:path h="7785489" w="11512738">
                <a:moveTo>
                  <a:pt x="0" y="0"/>
                </a:moveTo>
                <a:lnTo>
                  <a:pt x="11512738" y="0"/>
                </a:lnTo>
                <a:lnTo>
                  <a:pt x="11512738" y="7785489"/>
                </a:lnTo>
                <a:lnTo>
                  <a:pt x="0" y="778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353" y="909490"/>
            <a:ext cx="11131581" cy="5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124">
                <a:solidFill>
                  <a:srgbClr val="0097B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Consumo direto de água no brasil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1246" y="1331883"/>
            <a:ext cx="12005508" cy="8544736"/>
          </a:xfrm>
          <a:custGeom>
            <a:avLst/>
            <a:gdLst/>
            <a:ahLst/>
            <a:cxnLst/>
            <a:rect r="r" b="b" t="t" l="l"/>
            <a:pathLst>
              <a:path h="8544736" w="12005508">
                <a:moveTo>
                  <a:pt x="0" y="0"/>
                </a:moveTo>
                <a:lnTo>
                  <a:pt x="12005508" y="0"/>
                </a:lnTo>
                <a:lnTo>
                  <a:pt x="12005508" y="8544736"/>
                </a:lnTo>
                <a:lnTo>
                  <a:pt x="0" y="854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0592" y="594485"/>
            <a:ext cx="11164043" cy="102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8"/>
              </a:lnSpc>
            </a:pPr>
            <a:r>
              <a:rPr lang="en-US" sz="2603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sz="2603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onsumo médio per capita (IN022)* dos prestadores de serviços participantes do SNIS, em 2017, 2018 e 2019, segundo estado e Brasil.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876619"/>
            <a:ext cx="18288000" cy="410381"/>
            <a:chOff x="0" y="0"/>
            <a:chExt cx="4816593" cy="1080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08084"/>
            </a:xfrm>
            <a:custGeom>
              <a:avLst/>
              <a:gdLst/>
              <a:ahLst/>
              <a:cxnLst/>
              <a:rect r="r" b="b" t="t" l="l"/>
              <a:pathLst>
                <a:path h="108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084"/>
                  </a:lnTo>
                  <a:lnTo>
                    <a:pt x="0" y="10808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4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0379" y="9800419"/>
            <a:ext cx="1644415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*É</a:t>
            </a: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média diária, por indivíduo, dos volumes utilizados para satisfazer os </a:t>
            </a:r>
            <a:r>
              <a:rPr lang="en-US" b="true" sz="20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consumos domésticos, comercial, público e industrial. 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3677100" y="5741150"/>
            <a:ext cx="2609516" cy="32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6"/>
              </a:lnSpc>
            </a:pPr>
            <a:r>
              <a:rPr lang="en-US" sz="1803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 </a:t>
            </a:r>
            <a:r>
              <a:rPr lang="en-US" sz="1803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SNIS, 2020.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DAGuWbqFQNA</dc:identifier>
  <dcterms:modified xsi:type="dcterms:W3CDTF">2011-08-01T06:04:30Z</dcterms:modified>
  <cp:revision>1</cp:revision>
  <dc:title>Aula 4 - SEQUÊNCIA DIDÁTICA 3</dc:title>
</cp:coreProperties>
</file>